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86" r:id="rId3"/>
    <p:sldId id="258" r:id="rId4"/>
    <p:sldId id="262" r:id="rId5"/>
    <p:sldId id="263" r:id="rId6"/>
    <p:sldId id="264" r:id="rId7"/>
    <p:sldId id="265" r:id="rId8"/>
    <p:sldId id="284" r:id="rId9"/>
    <p:sldId id="267" r:id="rId10"/>
    <p:sldId id="289" r:id="rId11"/>
    <p:sldId id="270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8" r:id="rId24"/>
    <p:sldId id="28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87464" autoAdjust="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6AC4EC-880E-4EB5-A5A1-43C3FC043595}" type="datetimeFigureOut">
              <a:rPr lang="fr-FR" smtClean="0"/>
              <a:t>17/09/2022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5663CC-0809-4E0C-B377-F526388F00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7341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663CC-0809-4E0C-B377-F526388F009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496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663CC-0809-4E0C-B377-F526388F009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3171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85C95-9A2C-4765-A572-44B35700564C}" type="datetimeFigureOut">
              <a:rPr lang="fr-FR" smtClean="0"/>
              <a:t>17/09/2022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D38D1E4-1943-418C-9F29-9DC83C1A0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0558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85C95-9A2C-4765-A572-44B35700564C}" type="datetimeFigureOut">
              <a:rPr lang="fr-FR" smtClean="0"/>
              <a:t>17/09/2022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D38D1E4-1943-418C-9F29-9DC83C1A0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6982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85C95-9A2C-4765-A572-44B35700564C}" type="datetimeFigureOut">
              <a:rPr lang="fr-FR" smtClean="0"/>
              <a:t>17/09/2022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D38D1E4-1943-418C-9F29-9DC83C1A011B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702527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85C95-9A2C-4765-A572-44B35700564C}" type="datetimeFigureOut">
              <a:rPr lang="fr-FR" smtClean="0"/>
              <a:t>17/09/2022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D38D1E4-1943-418C-9F29-9DC83C1A0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1070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85C95-9A2C-4765-A572-44B35700564C}" type="datetimeFigureOut">
              <a:rPr lang="fr-FR" smtClean="0"/>
              <a:t>17/09/2022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D38D1E4-1943-418C-9F29-9DC83C1A011B}" type="slidenum">
              <a:rPr lang="fr-FR" smtClean="0"/>
              <a:t>‹N°›</a:t>
            </a:fld>
            <a:endParaRPr lang="fr-F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973956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85C95-9A2C-4765-A572-44B35700564C}" type="datetimeFigureOut">
              <a:rPr lang="fr-FR" smtClean="0"/>
              <a:t>17/09/2022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D38D1E4-1943-418C-9F29-9DC83C1A0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4579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85C95-9A2C-4765-A572-44B35700564C}" type="datetimeFigureOut">
              <a:rPr lang="fr-FR" smtClean="0"/>
              <a:t>17/09/2022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27495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85C95-9A2C-4765-A572-44B35700564C}" type="datetimeFigureOut">
              <a:rPr lang="fr-FR" smtClean="0"/>
              <a:t>17/09/2022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938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85C95-9A2C-4765-A572-44B35700564C}" type="datetimeFigureOut">
              <a:rPr lang="fr-FR" smtClean="0"/>
              <a:t>17/09/2022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6153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85C95-9A2C-4765-A572-44B35700564C}" type="datetimeFigureOut">
              <a:rPr lang="fr-FR" smtClean="0"/>
              <a:t>17/09/2022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D38D1E4-1943-418C-9F29-9DC83C1A0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9616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85C95-9A2C-4765-A572-44B35700564C}" type="datetimeFigureOut">
              <a:rPr lang="fr-FR" smtClean="0"/>
              <a:t>17/09/2022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D38D1E4-1943-418C-9F29-9DC83C1A0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8168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85C95-9A2C-4765-A572-44B35700564C}" type="datetimeFigureOut">
              <a:rPr lang="fr-FR" smtClean="0"/>
              <a:t>17/09/2022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D38D1E4-1943-418C-9F29-9DC83C1A0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611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85C95-9A2C-4765-A572-44B35700564C}" type="datetimeFigureOut">
              <a:rPr lang="fr-FR" smtClean="0"/>
              <a:t>17/09/2022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0870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85C95-9A2C-4765-A572-44B35700564C}" type="datetimeFigureOut">
              <a:rPr lang="fr-FR" smtClean="0"/>
              <a:t>17/09/2022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7611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85C95-9A2C-4765-A572-44B35700564C}" type="datetimeFigureOut">
              <a:rPr lang="fr-FR" smtClean="0"/>
              <a:t>17/09/2022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8706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85C95-9A2C-4765-A572-44B35700564C}" type="datetimeFigureOut">
              <a:rPr lang="fr-FR" smtClean="0"/>
              <a:t>17/09/2022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D38D1E4-1943-418C-9F29-9DC83C1A0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9623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85C95-9A2C-4765-A572-44B35700564C}" type="datetimeFigureOut">
              <a:rPr lang="fr-FR" smtClean="0"/>
              <a:t>17/09/2022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D38D1E4-1943-418C-9F29-9DC83C1A0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0318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795735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6F1E992-B14A-4FD5-8E41-E19C83492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bg2"/>
          </a:solidFill>
        </p:grpSpPr>
        <p:sp>
          <p:nvSpPr>
            <p:cNvPr id="11" name="Freeform 27">
              <a:extLst>
                <a:ext uri="{FF2B5EF4-FFF2-40B4-BE49-F238E27FC236}">
                  <a16:creationId xmlns:a16="http://schemas.microsoft.com/office/drawing/2014/main" id="{69C544B6-3EB8-40C0-BBA0-D6825A339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>
              <a:extLst>
                <a:ext uri="{FF2B5EF4-FFF2-40B4-BE49-F238E27FC236}">
                  <a16:creationId xmlns:a16="http://schemas.microsoft.com/office/drawing/2014/main" id="{008ED5F3-C2B0-4C4B-864A-381723C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>
              <a:extLst>
                <a:ext uri="{FF2B5EF4-FFF2-40B4-BE49-F238E27FC236}">
                  <a16:creationId xmlns:a16="http://schemas.microsoft.com/office/drawing/2014/main" id="{23CC4B0B-BFBC-4B5D-87E1-9E6415263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C346C5BB-C560-432B-B712-CC4188B6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>
              <a:extLst>
                <a:ext uri="{FF2B5EF4-FFF2-40B4-BE49-F238E27FC236}">
                  <a16:creationId xmlns:a16="http://schemas.microsoft.com/office/drawing/2014/main" id="{A5D527C1-B6DA-42CF-8499-7561AF3C1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79811171-A408-48D1-B498-29EEB218D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>
              <a:extLst>
                <a:ext uri="{FF2B5EF4-FFF2-40B4-BE49-F238E27FC236}">
                  <a16:creationId xmlns:a16="http://schemas.microsoft.com/office/drawing/2014/main" id="{CAB35AA3-C384-40C1-972D-E9CF2ECEB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>
              <a:extLst>
                <a:ext uri="{FF2B5EF4-FFF2-40B4-BE49-F238E27FC236}">
                  <a16:creationId xmlns:a16="http://schemas.microsoft.com/office/drawing/2014/main" id="{F1FB2FB4-BDB4-49C0-B229-C44C3A652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911B13BF-C299-4EDA-AC49-B43C6E01B0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46744126-7C1B-4B5B-BBB2-8F25CE557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>
              <a:extLst>
                <a:ext uri="{FF2B5EF4-FFF2-40B4-BE49-F238E27FC236}">
                  <a16:creationId xmlns:a16="http://schemas.microsoft.com/office/drawing/2014/main" id="{5DCDFB75-55EC-4221-A026-2DF2C8ACB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>
              <a:extLst>
                <a:ext uri="{FF2B5EF4-FFF2-40B4-BE49-F238E27FC236}">
                  <a16:creationId xmlns:a16="http://schemas.microsoft.com/office/drawing/2014/main" id="{F9DB045F-5C45-45BF-AFCB-2EA8DE14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4" name="Freeform 11">
            <a:extLst>
              <a:ext uri="{FF2B5EF4-FFF2-40B4-BE49-F238E27FC236}">
                <a16:creationId xmlns:a16="http://schemas.microsoft.com/office/drawing/2014/main" id="{1E86F813-D67B-409D-AA77-FA8878C2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F0BB6E0-44F4-4938-8070-5992040BD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362AABC-EBA4-FF48-8280-4A041DA707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8969" y="804335"/>
            <a:ext cx="5768697" cy="5249332"/>
          </a:xfrm>
        </p:spPr>
        <p:txBody>
          <a:bodyPr anchor="ctr">
            <a:normAutofit/>
          </a:bodyPr>
          <a:lstStyle/>
          <a:p>
            <a:r>
              <a:rPr lang="fr-FR" b="1" dirty="0"/>
              <a:t>Anticipez les besoins en consommation de bâtiments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B77A966-B5B6-CE31-E3DD-076776C89D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8035" y="804334"/>
            <a:ext cx="3348069" cy="5249332"/>
          </a:xfrm>
        </p:spPr>
        <p:txBody>
          <a:bodyPr anchor="ctr">
            <a:normAutofit/>
          </a:bodyPr>
          <a:lstStyle/>
          <a:p>
            <a:pPr algn="r"/>
            <a:r>
              <a:rPr lang="fr-FR" dirty="0">
                <a:solidFill>
                  <a:schemeClr val="tx1"/>
                </a:solidFill>
              </a:rPr>
              <a:t>OpenClassrooms – Parcours Data Scientist – Projet 4</a:t>
            </a:r>
          </a:p>
          <a:p>
            <a:pPr algn="r"/>
            <a:endParaRPr lang="fr-FR" dirty="0">
              <a:solidFill>
                <a:schemeClr val="tx1"/>
              </a:solidFill>
            </a:endParaRPr>
          </a:p>
          <a:p>
            <a:pPr algn="r"/>
            <a:r>
              <a:rPr lang="fr-FR" dirty="0">
                <a:solidFill>
                  <a:schemeClr val="tx1"/>
                </a:solidFill>
              </a:rPr>
              <a:t>Younes EL RHAZALI </a:t>
            </a:r>
          </a:p>
        </p:txBody>
      </p:sp>
    </p:spTree>
    <p:extLst>
      <p:ext uri="{BB962C8B-B14F-4D97-AF65-F5344CB8AC3E}">
        <p14:creationId xmlns:p14="http://schemas.microsoft.com/office/powerpoint/2010/main" val="3257594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62AABC-EBA4-FF48-8280-4A041DA707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0000" y="235375"/>
            <a:ext cx="11115039" cy="5249332"/>
          </a:xfrm>
        </p:spPr>
        <p:txBody>
          <a:bodyPr anchor="ctr">
            <a:normAutofit/>
          </a:bodyPr>
          <a:lstStyle/>
          <a:p>
            <a:r>
              <a:rPr lang="fr-FR" b="1" u="sng" dirty="0"/>
              <a:t>Prédictions</a:t>
            </a:r>
            <a:r>
              <a:rPr lang="fr-FR" b="1" dirty="0"/>
              <a:t> :</a:t>
            </a:r>
            <a:br>
              <a:rPr lang="fr-FR" b="1" dirty="0"/>
            </a:br>
            <a:r>
              <a:rPr lang="fr-FR" b="1" dirty="0"/>
              <a:t>	- Consommation en énergie</a:t>
            </a:r>
            <a:br>
              <a:rPr lang="fr-FR" b="1" dirty="0"/>
            </a:br>
            <a:r>
              <a:rPr lang="fr-FR" b="1" dirty="0"/>
              <a:t>	- Rejets de gaz à effet de serre</a:t>
            </a:r>
          </a:p>
        </p:txBody>
      </p:sp>
    </p:spTree>
    <p:extLst>
      <p:ext uri="{BB962C8B-B14F-4D97-AF65-F5344CB8AC3E}">
        <p14:creationId xmlns:p14="http://schemas.microsoft.com/office/powerpoint/2010/main" val="2217699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32C11-6845-2245-6C99-1E22C661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170" y="538897"/>
            <a:ext cx="10097311" cy="672065"/>
          </a:xfrm>
        </p:spPr>
        <p:txBody>
          <a:bodyPr>
            <a:normAutofit/>
          </a:bodyPr>
          <a:lstStyle/>
          <a:p>
            <a:r>
              <a:rPr lang="fr-FR" dirty="0"/>
              <a:t>1- Régression Linéaire non régularisée</a:t>
            </a:r>
          </a:p>
        </p:txBody>
      </p:sp>
      <p:sp>
        <p:nvSpPr>
          <p:cNvPr id="5" name="Espace réservé du contenu 7">
            <a:extLst>
              <a:ext uri="{FF2B5EF4-FFF2-40B4-BE49-F238E27FC236}">
                <a16:creationId xmlns:a16="http://schemas.microsoft.com/office/drawing/2014/main" id="{7E67065F-1E25-3A7F-1768-1560F72810F2}"/>
              </a:ext>
            </a:extLst>
          </p:cNvPr>
          <p:cNvSpPr txBox="1">
            <a:spLocks/>
          </p:cNvSpPr>
          <p:nvPr/>
        </p:nvSpPr>
        <p:spPr>
          <a:xfrm flipH="1">
            <a:off x="327379" y="2918730"/>
            <a:ext cx="11864621" cy="3592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200" dirty="0"/>
          </a:p>
        </p:txBody>
      </p:sp>
      <p:pic>
        <p:nvPicPr>
          <p:cNvPr id="7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76865427-59E2-3522-AE07-92D80CC54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74" y="1335515"/>
            <a:ext cx="5264817" cy="542617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DDCCEC2-D2DD-7CB6-4DC7-1D5A621B7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926" y="1676404"/>
            <a:ext cx="5598485" cy="198381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65CC6BA-F6D5-3DED-F6FC-915F26144C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411" y="3945107"/>
            <a:ext cx="5447000" cy="191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033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32C11-6845-2245-6C99-1E22C661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170" y="538897"/>
            <a:ext cx="10097311" cy="672065"/>
          </a:xfrm>
        </p:spPr>
        <p:txBody>
          <a:bodyPr>
            <a:normAutofit/>
          </a:bodyPr>
          <a:lstStyle/>
          <a:p>
            <a:r>
              <a:rPr lang="fr-FR" dirty="0"/>
              <a:t>2- Régression Ridge</a:t>
            </a:r>
          </a:p>
        </p:txBody>
      </p:sp>
      <p:sp>
        <p:nvSpPr>
          <p:cNvPr id="5" name="Espace réservé du contenu 7">
            <a:extLst>
              <a:ext uri="{FF2B5EF4-FFF2-40B4-BE49-F238E27FC236}">
                <a16:creationId xmlns:a16="http://schemas.microsoft.com/office/drawing/2014/main" id="{7E67065F-1E25-3A7F-1768-1560F72810F2}"/>
              </a:ext>
            </a:extLst>
          </p:cNvPr>
          <p:cNvSpPr txBox="1">
            <a:spLocks/>
          </p:cNvSpPr>
          <p:nvPr/>
        </p:nvSpPr>
        <p:spPr>
          <a:xfrm flipH="1">
            <a:off x="327379" y="2918730"/>
            <a:ext cx="11864621" cy="3592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2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416D444-EADF-9EDA-6057-54661F599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23" y="1811379"/>
            <a:ext cx="5895677" cy="435792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BF25E27-3DD2-073B-4256-802ED842F4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799" y="962207"/>
            <a:ext cx="5126681" cy="52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367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32C11-6845-2245-6C99-1E22C661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170" y="538897"/>
            <a:ext cx="10097311" cy="672065"/>
          </a:xfrm>
        </p:spPr>
        <p:txBody>
          <a:bodyPr>
            <a:normAutofit/>
          </a:bodyPr>
          <a:lstStyle/>
          <a:p>
            <a:r>
              <a:rPr lang="fr-FR" dirty="0"/>
              <a:t>3- Régression Lasso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6A754AE-B355-2002-240F-C6E6A43D2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618" y="3429000"/>
            <a:ext cx="4393527" cy="308226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93DA6B0-F21C-CBCD-CC31-9F989B66A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476" y="216715"/>
            <a:ext cx="4249670" cy="305891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5C3400E-EB9A-C9F7-452F-5DECB5B8EC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672" y="1289026"/>
            <a:ext cx="5168874" cy="522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27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32C11-6845-2245-6C99-1E22C661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170" y="538897"/>
            <a:ext cx="10097311" cy="672065"/>
          </a:xfrm>
        </p:spPr>
        <p:txBody>
          <a:bodyPr>
            <a:normAutofit/>
          </a:bodyPr>
          <a:lstStyle/>
          <a:p>
            <a:r>
              <a:rPr lang="fr-FR" dirty="0"/>
              <a:t>4- </a:t>
            </a:r>
            <a:r>
              <a:rPr lang="fr-FR" dirty="0" err="1"/>
              <a:t>Elastic</a:t>
            </a:r>
            <a:r>
              <a:rPr lang="fr-FR" dirty="0"/>
              <a:t> Net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69B7BC4-56A1-5B59-4DD9-A7D4768DF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361" y="134003"/>
            <a:ext cx="3925697" cy="329499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E3A9278-BAE1-3714-51A6-7F67A28F7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45" y="1615856"/>
            <a:ext cx="7341315" cy="454768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003C71F-E826-367A-3640-1E3DB5C5D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361" y="3429000"/>
            <a:ext cx="392569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252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32C11-6845-2245-6C99-1E22C661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170" y="538897"/>
            <a:ext cx="10097311" cy="672065"/>
          </a:xfrm>
        </p:spPr>
        <p:txBody>
          <a:bodyPr>
            <a:normAutofit/>
          </a:bodyPr>
          <a:lstStyle/>
          <a:p>
            <a:r>
              <a:rPr lang="fr-FR" dirty="0"/>
              <a:t>5- Kernel Ridge</a:t>
            </a:r>
          </a:p>
        </p:txBody>
      </p:sp>
      <p:sp>
        <p:nvSpPr>
          <p:cNvPr id="5" name="Espace réservé du contenu 7">
            <a:extLst>
              <a:ext uri="{FF2B5EF4-FFF2-40B4-BE49-F238E27FC236}">
                <a16:creationId xmlns:a16="http://schemas.microsoft.com/office/drawing/2014/main" id="{7E67065F-1E25-3A7F-1768-1560F72810F2}"/>
              </a:ext>
            </a:extLst>
          </p:cNvPr>
          <p:cNvSpPr txBox="1">
            <a:spLocks/>
          </p:cNvSpPr>
          <p:nvPr/>
        </p:nvSpPr>
        <p:spPr>
          <a:xfrm flipH="1">
            <a:off x="327379" y="2918730"/>
            <a:ext cx="11864621" cy="3592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2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F1709B2-D06F-1601-86C7-AB7EEAF4A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401" y="1477278"/>
            <a:ext cx="4145280" cy="435776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7C5C2BE-61CE-5B42-AE47-9DA02241D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85" y="1477278"/>
            <a:ext cx="6441440" cy="192425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6973942-CF2B-6AE7-879D-491285EA83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50" y="3910787"/>
            <a:ext cx="6482080" cy="192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74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32C11-6845-2245-6C99-1E22C661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170" y="538897"/>
            <a:ext cx="10097311" cy="672065"/>
          </a:xfrm>
        </p:spPr>
        <p:txBody>
          <a:bodyPr>
            <a:normAutofit/>
          </a:bodyPr>
          <a:lstStyle/>
          <a:p>
            <a:r>
              <a:rPr lang="fr-FR" dirty="0"/>
              <a:t>6- Support </a:t>
            </a:r>
            <a:r>
              <a:rPr lang="fr-FR" dirty="0" err="1"/>
              <a:t>Vector</a:t>
            </a:r>
            <a:r>
              <a:rPr lang="fr-FR" dirty="0"/>
              <a:t> </a:t>
            </a:r>
            <a:r>
              <a:rPr lang="fr-FR" dirty="0" err="1"/>
              <a:t>Regressor</a:t>
            </a:r>
            <a:endParaRPr lang="fr-FR" dirty="0"/>
          </a:p>
        </p:txBody>
      </p:sp>
      <p:sp>
        <p:nvSpPr>
          <p:cNvPr id="5" name="Espace réservé du contenu 7">
            <a:extLst>
              <a:ext uri="{FF2B5EF4-FFF2-40B4-BE49-F238E27FC236}">
                <a16:creationId xmlns:a16="http://schemas.microsoft.com/office/drawing/2014/main" id="{7E67065F-1E25-3A7F-1768-1560F72810F2}"/>
              </a:ext>
            </a:extLst>
          </p:cNvPr>
          <p:cNvSpPr txBox="1">
            <a:spLocks/>
          </p:cNvSpPr>
          <p:nvPr/>
        </p:nvSpPr>
        <p:spPr>
          <a:xfrm flipH="1">
            <a:off x="327379" y="2918730"/>
            <a:ext cx="11864621" cy="3592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2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7D146CF-ACAB-E35B-3D47-02D196BA8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06" y="1290320"/>
            <a:ext cx="7248554" cy="556768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C99D8E4-260D-5B33-6ADE-B3004556D764}"/>
              </a:ext>
            </a:extLst>
          </p:cNvPr>
          <p:cNvSpPr txBox="1"/>
          <p:nvPr/>
        </p:nvSpPr>
        <p:spPr>
          <a:xfrm>
            <a:off x="8212122" y="1737360"/>
            <a:ext cx="36011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Meilleurs </a:t>
            </a:r>
            <a:r>
              <a:rPr lang="fr-FR" sz="1600" dirty="0" err="1"/>
              <a:t>hyper-paramètres</a:t>
            </a:r>
            <a:r>
              <a:rPr lang="fr-FR" sz="1600" dirty="0"/>
              <a:t> pour la prédiction </a:t>
            </a:r>
            <a:r>
              <a:rPr lang="fr-FR" sz="1600" dirty="0" err="1"/>
              <a:t>GHGEmissions</a:t>
            </a:r>
            <a:r>
              <a:rPr lang="fr-FR" sz="1600" dirty="0"/>
              <a:t> : 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C : 356.22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Gamma : 0.001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Kernel : RBF</a:t>
            </a:r>
          </a:p>
        </p:txBody>
      </p:sp>
    </p:spTree>
    <p:extLst>
      <p:ext uri="{BB962C8B-B14F-4D97-AF65-F5344CB8AC3E}">
        <p14:creationId xmlns:p14="http://schemas.microsoft.com/office/powerpoint/2010/main" val="993339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32C11-6845-2245-6C99-1E22C661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170" y="538897"/>
            <a:ext cx="10097311" cy="672065"/>
          </a:xfrm>
        </p:spPr>
        <p:txBody>
          <a:bodyPr>
            <a:normAutofit/>
          </a:bodyPr>
          <a:lstStyle/>
          <a:p>
            <a:r>
              <a:rPr lang="fr-FR" dirty="0"/>
              <a:t>7- </a:t>
            </a:r>
            <a:r>
              <a:rPr lang="fr-FR" dirty="0" err="1"/>
              <a:t>Decision</a:t>
            </a:r>
            <a:r>
              <a:rPr lang="fr-FR" dirty="0"/>
              <a:t> </a:t>
            </a:r>
            <a:r>
              <a:rPr lang="fr-FR" dirty="0" err="1"/>
              <a:t>Tree</a:t>
            </a:r>
            <a:r>
              <a:rPr lang="fr-FR" dirty="0"/>
              <a:t> </a:t>
            </a:r>
            <a:r>
              <a:rPr lang="fr-FR" dirty="0" err="1"/>
              <a:t>Regressor</a:t>
            </a:r>
            <a:endParaRPr lang="fr-FR" dirty="0"/>
          </a:p>
        </p:txBody>
      </p:sp>
      <p:sp>
        <p:nvSpPr>
          <p:cNvPr id="5" name="Espace réservé du contenu 7">
            <a:extLst>
              <a:ext uri="{FF2B5EF4-FFF2-40B4-BE49-F238E27FC236}">
                <a16:creationId xmlns:a16="http://schemas.microsoft.com/office/drawing/2014/main" id="{7E67065F-1E25-3A7F-1768-1560F72810F2}"/>
              </a:ext>
            </a:extLst>
          </p:cNvPr>
          <p:cNvSpPr txBox="1">
            <a:spLocks/>
          </p:cNvSpPr>
          <p:nvPr/>
        </p:nvSpPr>
        <p:spPr>
          <a:xfrm flipH="1">
            <a:off x="327379" y="2918730"/>
            <a:ext cx="11864621" cy="3592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2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EF16CAD-5074-06F6-F742-1E106BCFF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33" y="1383682"/>
            <a:ext cx="4862867" cy="525087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D40AFEE-3E16-FBE7-2089-DFE5E2D3EE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481" y="1718098"/>
            <a:ext cx="6096000" cy="205582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00E51FC-3B24-565B-943F-7BE5B73597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437" y="4153580"/>
            <a:ext cx="6138043" cy="205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941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32C11-6845-2245-6C99-1E22C661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170" y="538897"/>
            <a:ext cx="10097311" cy="672065"/>
          </a:xfrm>
        </p:spPr>
        <p:txBody>
          <a:bodyPr>
            <a:normAutofit/>
          </a:bodyPr>
          <a:lstStyle/>
          <a:p>
            <a:r>
              <a:rPr lang="fr-FR" dirty="0"/>
              <a:t>8- </a:t>
            </a:r>
            <a:r>
              <a:rPr lang="fr-FR" dirty="0" err="1"/>
              <a:t>Random</a:t>
            </a:r>
            <a:r>
              <a:rPr lang="fr-FR" dirty="0"/>
              <a:t> Forest </a:t>
            </a:r>
            <a:r>
              <a:rPr lang="fr-FR" dirty="0" err="1"/>
              <a:t>Regressor</a:t>
            </a:r>
            <a:endParaRPr lang="fr-FR" dirty="0"/>
          </a:p>
        </p:txBody>
      </p:sp>
      <p:sp>
        <p:nvSpPr>
          <p:cNvPr id="5" name="Espace réservé du contenu 7">
            <a:extLst>
              <a:ext uri="{FF2B5EF4-FFF2-40B4-BE49-F238E27FC236}">
                <a16:creationId xmlns:a16="http://schemas.microsoft.com/office/drawing/2014/main" id="{7E67065F-1E25-3A7F-1768-1560F72810F2}"/>
              </a:ext>
            </a:extLst>
          </p:cNvPr>
          <p:cNvSpPr txBox="1">
            <a:spLocks/>
          </p:cNvSpPr>
          <p:nvPr/>
        </p:nvSpPr>
        <p:spPr>
          <a:xfrm flipH="1">
            <a:off x="327379" y="2918730"/>
            <a:ext cx="11864621" cy="3592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2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3D684F0-8396-D687-958B-62610F987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96" y="1371600"/>
            <a:ext cx="6030523" cy="527907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A4E0723-E8CA-6C90-E03D-5BC525BF8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500" y="1210962"/>
            <a:ext cx="3764604" cy="425704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A1D95E4-50FD-D50D-2C52-92A7B7F61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6782" y="5616979"/>
            <a:ext cx="2378818" cy="81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774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32C11-6845-2245-6C99-1E22C661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170" y="538897"/>
            <a:ext cx="10097311" cy="672065"/>
          </a:xfrm>
        </p:spPr>
        <p:txBody>
          <a:bodyPr>
            <a:normAutofit/>
          </a:bodyPr>
          <a:lstStyle/>
          <a:p>
            <a:r>
              <a:rPr lang="fr-FR" dirty="0"/>
              <a:t>9- </a:t>
            </a:r>
            <a:r>
              <a:rPr lang="fr-FR" dirty="0" err="1"/>
              <a:t>XGBoost</a:t>
            </a:r>
            <a:r>
              <a:rPr lang="fr-FR" dirty="0"/>
              <a:t> </a:t>
            </a:r>
            <a:r>
              <a:rPr lang="fr-FR" dirty="0" err="1"/>
              <a:t>Tree</a:t>
            </a:r>
            <a:r>
              <a:rPr lang="fr-FR" dirty="0"/>
              <a:t> </a:t>
            </a:r>
            <a:r>
              <a:rPr lang="fr-FR" dirty="0" err="1"/>
              <a:t>Regressor</a:t>
            </a:r>
            <a:endParaRPr lang="fr-FR" dirty="0"/>
          </a:p>
        </p:txBody>
      </p:sp>
      <p:sp>
        <p:nvSpPr>
          <p:cNvPr id="5" name="Espace réservé du contenu 7">
            <a:extLst>
              <a:ext uri="{FF2B5EF4-FFF2-40B4-BE49-F238E27FC236}">
                <a16:creationId xmlns:a16="http://schemas.microsoft.com/office/drawing/2014/main" id="{7E67065F-1E25-3A7F-1768-1560F72810F2}"/>
              </a:ext>
            </a:extLst>
          </p:cNvPr>
          <p:cNvSpPr txBox="1">
            <a:spLocks/>
          </p:cNvSpPr>
          <p:nvPr/>
        </p:nvSpPr>
        <p:spPr>
          <a:xfrm flipH="1">
            <a:off x="327379" y="2918730"/>
            <a:ext cx="11864621" cy="3592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2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233FD3F-EF8F-E15C-9896-4A172591EFBE}"/>
              </a:ext>
            </a:extLst>
          </p:cNvPr>
          <p:cNvSpPr txBox="1"/>
          <p:nvPr/>
        </p:nvSpPr>
        <p:spPr>
          <a:xfrm>
            <a:off x="508000" y="1326182"/>
            <a:ext cx="51308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u="sng" dirty="0"/>
              <a:t>Meilleurs hyperparamètres prédéfinis</a:t>
            </a:r>
            <a:r>
              <a:rPr lang="fr-FR" dirty="0"/>
              <a:t> :</a:t>
            </a:r>
          </a:p>
          <a:p>
            <a:r>
              <a:rPr lang="fr-FR" dirty="0"/>
              <a:t>- </a:t>
            </a:r>
            <a:r>
              <a:rPr lang="fr-FR" dirty="0" err="1"/>
              <a:t>num_parallel_tree</a:t>
            </a:r>
            <a:r>
              <a:rPr lang="fr-FR" dirty="0"/>
              <a:t> = 15</a:t>
            </a:r>
          </a:p>
          <a:p>
            <a:r>
              <a:rPr lang="fr-FR" dirty="0"/>
              <a:t>- </a:t>
            </a:r>
            <a:r>
              <a:rPr lang="fr-FR" dirty="0" err="1"/>
              <a:t>max_depth</a:t>
            </a:r>
            <a:r>
              <a:rPr lang="fr-FR" dirty="0"/>
              <a:t> = 12</a:t>
            </a:r>
          </a:p>
          <a:p>
            <a:r>
              <a:rPr lang="fr-FR" dirty="0"/>
              <a:t>- </a:t>
            </a:r>
            <a:r>
              <a:rPr lang="fr-FR" dirty="0" err="1"/>
              <a:t>reg_lambda</a:t>
            </a:r>
            <a:r>
              <a:rPr lang="fr-FR" dirty="0"/>
              <a:t> = 0.9</a:t>
            </a:r>
          </a:p>
          <a:p>
            <a:r>
              <a:rPr lang="fr-FR" dirty="0"/>
              <a:t>- alpha = 0.1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766E6D5-B892-CD2F-2269-135A398A8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20" y="1816831"/>
            <a:ext cx="7780301" cy="493177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DF8E509-F02C-2124-E333-B227474A9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879253"/>
            <a:ext cx="3237901" cy="363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181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85DCFC-DF25-9299-57A1-885B6259E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805" y="618753"/>
            <a:ext cx="8911687" cy="656050"/>
          </a:xfrm>
        </p:spPr>
        <p:txBody>
          <a:bodyPr/>
          <a:lstStyle/>
          <a:p>
            <a:r>
              <a:rPr lang="fr-FR" b="1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1CAD53-C8F1-8A40-CFF3-751ABB67D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3612" y="1763709"/>
            <a:ext cx="8915400" cy="1751652"/>
          </a:xfrm>
        </p:spPr>
        <p:txBody>
          <a:bodyPr>
            <a:noAutofit/>
          </a:bodyPr>
          <a:lstStyle/>
          <a:p>
            <a:pPr marL="400050" indent="-400050">
              <a:buAutoNum type="romanUcPeriod"/>
            </a:pPr>
            <a:r>
              <a:rPr lang="fr-FR" dirty="0"/>
              <a:t>Analyse Exploratoire</a:t>
            </a:r>
          </a:p>
          <a:p>
            <a:pPr marL="800100" lvl="1" indent="-400050">
              <a:buFont typeface="+mj-lt"/>
              <a:buAutoNum type="arabicPeriod"/>
            </a:pPr>
            <a:r>
              <a:rPr lang="fr-FR" sz="1800" dirty="0"/>
              <a:t>Présentation du jeu de données</a:t>
            </a:r>
          </a:p>
          <a:p>
            <a:pPr marL="800100" lvl="1" indent="-400050">
              <a:buAutoNum type="arabicPeriod"/>
            </a:pPr>
            <a:r>
              <a:rPr lang="fr-FR" sz="1800" dirty="0"/>
              <a:t>Nettoyage du jeu de données</a:t>
            </a:r>
          </a:p>
          <a:p>
            <a:pPr marL="800100" lvl="1" indent="-400050">
              <a:buAutoNum type="arabicPeriod"/>
            </a:pPr>
            <a:r>
              <a:rPr lang="fr-FR" sz="1800" dirty="0"/>
              <a:t>Analyse Univariée</a:t>
            </a:r>
          </a:p>
          <a:p>
            <a:pPr marL="800100" lvl="1" indent="-400050">
              <a:buAutoNum type="arabicPeriod"/>
            </a:pPr>
            <a:r>
              <a:rPr lang="fr-FR" sz="1800" dirty="0"/>
              <a:t>Analyse Bivariée</a:t>
            </a:r>
          </a:p>
          <a:p>
            <a:pPr marL="800100" lvl="1" indent="-400050">
              <a:buAutoNum type="arabicPeriod"/>
            </a:pPr>
            <a:r>
              <a:rPr lang="fr-FR" sz="1800" dirty="0" err="1"/>
              <a:t>Feature</a:t>
            </a:r>
            <a:r>
              <a:rPr lang="fr-FR" sz="1800" dirty="0"/>
              <a:t> Engineering</a:t>
            </a:r>
          </a:p>
          <a:p>
            <a:pPr marL="800100" lvl="1" indent="-400050">
              <a:buAutoNum type="arabicPeriod"/>
            </a:pPr>
            <a:r>
              <a:rPr lang="fr-FR" sz="1800" dirty="0"/>
              <a:t>Jeu de données final</a:t>
            </a:r>
            <a:endParaRPr lang="en-GB" sz="1800" dirty="0"/>
          </a:p>
          <a:p>
            <a:pPr marL="800100" lvl="1" indent="-400050">
              <a:buAutoNum type="arabicPeriod"/>
            </a:pPr>
            <a:endParaRPr lang="en-GB" sz="18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2051E59-CD22-C39F-251B-F801E85721EC}"/>
              </a:ext>
            </a:extLst>
          </p:cNvPr>
          <p:cNvSpPr txBox="1"/>
          <p:nvPr/>
        </p:nvSpPr>
        <p:spPr>
          <a:xfrm>
            <a:off x="5273040" y="2196684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>
              <a:buAutoNum type="romanUcPeriod"/>
            </a:pPr>
            <a:endParaRPr lang="fr-FR" sz="1000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CF25A9BF-A54E-D328-D63F-567FDFCB8A4C}"/>
              </a:ext>
            </a:extLst>
          </p:cNvPr>
          <p:cNvSpPr txBox="1">
            <a:spLocks/>
          </p:cNvSpPr>
          <p:nvPr/>
        </p:nvSpPr>
        <p:spPr>
          <a:xfrm>
            <a:off x="6096000" y="1763709"/>
            <a:ext cx="5904548" cy="45618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buFont typeface="+mj-lt"/>
              <a:buAutoNum type="romanUcPeriod" startAt="2"/>
            </a:pPr>
            <a:r>
              <a:rPr lang="fr-FR" dirty="0"/>
              <a:t>Prédictions : </a:t>
            </a:r>
            <a:r>
              <a:rPr lang="fr-FR" dirty="0" err="1"/>
              <a:t>SiteEnergyUse</a:t>
            </a:r>
            <a:r>
              <a:rPr lang="fr-FR" dirty="0"/>
              <a:t>(</a:t>
            </a:r>
            <a:r>
              <a:rPr lang="fr-FR" dirty="0" err="1"/>
              <a:t>kBtu</a:t>
            </a:r>
            <a:r>
              <a:rPr lang="fr-FR" dirty="0"/>
              <a:t>) et </a:t>
            </a:r>
            <a:r>
              <a:rPr lang="fr-FR" dirty="0" err="1"/>
              <a:t>TotalGHGEmissions</a:t>
            </a:r>
            <a:endParaRPr lang="fr-FR" dirty="0"/>
          </a:p>
          <a:p>
            <a:pPr marL="800100" lvl="1" indent="-400050">
              <a:buFont typeface="+mj-lt"/>
              <a:buAutoNum type="arabicPeriod"/>
            </a:pPr>
            <a:r>
              <a:rPr lang="fr-FR" sz="1800" dirty="0"/>
              <a:t>Régression linéaire classique</a:t>
            </a:r>
          </a:p>
          <a:p>
            <a:pPr marL="800100" lvl="1" indent="-400050">
              <a:buAutoNum type="arabicPeriod"/>
            </a:pPr>
            <a:r>
              <a:rPr lang="fr-FR" sz="1800" dirty="0"/>
              <a:t>Régression Ridge</a:t>
            </a:r>
          </a:p>
          <a:p>
            <a:pPr marL="800100" lvl="1" indent="-400050">
              <a:buAutoNum type="arabicPeriod"/>
            </a:pPr>
            <a:r>
              <a:rPr lang="fr-FR" sz="1800" dirty="0"/>
              <a:t>Régression Lasso</a:t>
            </a:r>
          </a:p>
          <a:p>
            <a:pPr marL="800100" lvl="1" indent="-400050">
              <a:buAutoNum type="arabicPeriod"/>
            </a:pPr>
            <a:r>
              <a:rPr lang="fr-FR" sz="1800" dirty="0" err="1"/>
              <a:t>Elastic</a:t>
            </a:r>
            <a:r>
              <a:rPr lang="fr-FR" sz="1800" dirty="0"/>
              <a:t> Net</a:t>
            </a:r>
          </a:p>
          <a:p>
            <a:pPr marL="800100" lvl="1" indent="-400050">
              <a:buAutoNum type="arabicPeriod"/>
            </a:pPr>
            <a:r>
              <a:rPr lang="fr-FR" sz="1800" dirty="0"/>
              <a:t>Kernel Ridge Régression</a:t>
            </a:r>
          </a:p>
          <a:p>
            <a:pPr marL="800100" lvl="1" indent="-400050">
              <a:buAutoNum type="arabicPeriod"/>
            </a:pPr>
            <a:r>
              <a:rPr lang="fr-FR" sz="1800" dirty="0"/>
              <a:t>Support </a:t>
            </a:r>
            <a:r>
              <a:rPr lang="fr-FR" sz="1800" dirty="0" err="1"/>
              <a:t>Vector</a:t>
            </a:r>
            <a:r>
              <a:rPr lang="fr-FR" sz="1800" dirty="0"/>
              <a:t> </a:t>
            </a:r>
            <a:r>
              <a:rPr lang="fr-FR" sz="1800" dirty="0" err="1"/>
              <a:t>Regressor</a:t>
            </a:r>
            <a:endParaRPr lang="fr-FR" sz="1800" dirty="0"/>
          </a:p>
          <a:p>
            <a:pPr marL="800100" lvl="1" indent="-400050">
              <a:buAutoNum type="arabicPeriod"/>
            </a:pPr>
            <a:r>
              <a:rPr lang="fr-FR" sz="1800" dirty="0" err="1"/>
              <a:t>Decision</a:t>
            </a:r>
            <a:r>
              <a:rPr lang="fr-FR" sz="1800" dirty="0"/>
              <a:t> </a:t>
            </a:r>
            <a:r>
              <a:rPr lang="fr-FR" sz="1800" dirty="0" err="1"/>
              <a:t>Tree</a:t>
            </a:r>
            <a:r>
              <a:rPr lang="fr-FR" sz="1800" dirty="0"/>
              <a:t> </a:t>
            </a:r>
            <a:r>
              <a:rPr lang="fr-FR" sz="1800" dirty="0" err="1"/>
              <a:t>Regressor</a:t>
            </a:r>
            <a:endParaRPr lang="fr-FR" sz="1800" dirty="0"/>
          </a:p>
          <a:p>
            <a:pPr marL="800100" lvl="1" indent="-400050">
              <a:buAutoNum type="arabicPeriod"/>
            </a:pPr>
            <a:r>
              <a:rPr lang="fr-FR" sz="1800" dirty="0" err="1"/>
              <a:t>Random</a:t>
            </a:r>
            <a:r>
              <a:rPr lang="fr-FR" sz="1800" dirty="0"/>
              <a:t> Forest </a:t>
            </a:r>
            <a:r>
              <a:rPr lang="fr-FR" sz="1800" dirty="0" err="1"/>
              <a:t>Regressor</a:t>
            </a:r>
            <a:endParaRPr lang="fr-FR" sz="1800" dirty="0"/>
          </a:p>
          <a:p>
            <a:pPr marL="800100" lvl="1" indent="-400050">
              <a:buAutoNum type="arabicPeriod"/>
            </a:pPr>
            <a:r>
              <a:rPr lang="fr-FR" sz="1800" dirty="0" err="1"/>
              <a:t>XGBoost</a:t>
            </a:r>
            <a:r>
              <a:rPr lang="fr-FR" sz="1800" dirty="0"/>
              <a:t> </a:t>
            </a:r>
            <a:r>
              <a:rPr lang="fr-FR" sz="1800" dirty="0" err="1"/>
              <a:t>Regressor</a:t>
            </a:r>
            <a:endParaRPr lang="fr-FR" sz="1800" dirty="0"/>
          </a:p>
          <a:p>
            <a:pPr marL="800100" lvl="1" indent="-400050">
              <a:buAutoNum type="arabicPeriod"/>
            </a:pPr>
            <a:r>
              <a:rPr lang="fr-FR" sz="1800" dirty="0"/>
              <a:t>Réseaux de </a:t>
            </a:r>
            <a:r>
              <a:rPr lang="fr-FR" sz="1800" dirty="0" err="1"/>
              <a:t>neuronnes</a:t>
            </a:r>
            <a:endParaRPr lang="fr-FR" sz="1800" dirty="0"/>
          </a:p>
          <a:p>
            <a:pPr marL="800100" lvl="1" indent="-400050">
              <a:buFont typeface="Wingdings 3" charset="2"/>
              <a:buAutoNum type="arabicPeriod"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99205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32C11-6845-2245-6C99-1E22C661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850" y="550682"/>
            <a:ext cx="10097311" cy="672065"/>
          </a:xfrm>
        </p:spPr>
        <p:txBody>
          <a:bodyPr>
            <a:normAutofit/>
          </a:bodyPr>
          <a:lstStyle/>
          <a:p>
            <a:r>
              <a:rPr lang="fr-FR" dirty="0"/>
              <a:t>10- Réseaux de neurones</a:t>
            </a:r>
          </a:p>
        </p:txBody>
      </p:sp>
      <p:sp>
        <p:nvSpPr>
          <p:cNvPr id="5" name="Espace réservé du contenu 7">
            <a:extLst>
              <a:ext uri="{FF2B5EF4-FFF2-40B4-BE49-F238E27FC236}">
                <a16:creationId xmlns:a16="http://schemas.microsoft.com/office/drawing/2014/main" id="{7E67065F-1E25-3A7F-1768-1560F72810F2}"/>
              </a:ext>
            </a:extLst>
          </p:cNvPr>
          <p:cNvSpPr txBox="1">
            <a:spLocks/>
          </p:cNvSpPr>
          <p:nvPr/>
        </p:nvSpPr>
        <p:spPr>
          <a:xfrm flipH="1">
            <a:off x="327379" y="2918730"/>
            <a:ext cx="11864621" cy="3592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2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DFD8690-625B-F693-0E82-DBD8891248DF}"/>
              </a:ext>
            </a:extLst>
          </p:cNvPr>
          <p:cNvSpPr txBox="1"/>
          <p:nvPr/>
        </p:nvSpPr>
        <p:spPr>
          <a:xfrm>
            <a:off x="721449" y="1577102"/>
            <a:ext cx="55382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600" dirty="0"/>
              <a:t>Learning rate = 0.001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Batch size = 200</a:t>
            </a:r>
          </a:p>
          <a:p>
            <a:pPr marL="285750" indent="-285750">
              <a:buFontTx/>
              <a:buChar char="-"/>
            </a:pPr>
            <a:r>
              <a:rPr lang="fr-FR" sz="1600" dirty="0" err="1"/>
              <a:t>Hidden</a:t>
            </a:r>
            <a:r>
              <a:rPr lang="fr-FR" sz="1600" dirty="0"/>
              <a:t> </a:t>
            </a:r>
            <a:r>
              <a:rPr lang="fr-FR" sz="1600" dirty="0" err="1"/>
              <a:t>Layers</a:t>
            </a:r>
            <a:r>
              <a:rPr lang="fr-FR" sz="1600" dirty="0"/>
              <a:t> Activation </a:t>
            </a:r>
            <a:r>
              <a:rPr lang="fr-FR" sz="1600" dirty="0" err="1"/>
              <a:t>function</a:t>
            </a:r>
            <a:r>
              <a:rPr lang="fr-FR" sz="1600" dirty="0"/>
              <a:t> : </a:t>
            </a:r>
            <a:r>
              <a:rPr lang="fr-FR" sz="1600" dirty="0" err="1"/>
              <a:t>sigmoid</a:t>
            </a:r>
            <a:endParaRPr lang="fr-FR" sz="1600" dirty="0"/>
          </a:p>
          <a:p>
            <a:pPr marL="285750" indent="-285750">
              <a:buFontTx/>
              <a:buChar char="-"/>
            </a:pPr>
            <a:r>
              <a:rPr lang="fr-FR" sz="1600" dirty="0"/>
              <a:t>Output Activation </a:t>
            </a:r>
            <a:r>
              <a:rPr lang="fr-FR" sz="1600" dirty="0" err="1"/>
              <a:t>function</a:t>
            </a:r>
            <a:r>
              <a:rPr lang="fr-FR" sz="1600" dirty="0"/>
              <a:t> : </a:t>
            </a:r>
            <a:r>
              <a:rPr lang="fr-FR" sz="1600" dirty="0" err="1"/>
              <a:t>linear</a:t>
            </a:r>
            <a:endParaRPr lang="fr-FR" sz="16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67F949D-E215-882C-655A-C6F4D6337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87" y="3082266"/>
            <a:ext cx="5761289" cy="337859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0C781A6-A3BE-BE1A-58DA-F931E88BE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280" y="3082266"/>
            <a:ext cx="5090107" cy="34290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2C571D9-42DC-1536-7FC3-0DD8BF035C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435" y="235474"/>
            <a:ext cx="3972838" cy="268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32C11-6845-2245-6C99-1E22C661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170" y="538897"/>
            <a:ext cx="10097311" cy="672065"/>
          </a:xfrm>
        </p:spPr>
        <p:txBody>
          <a:bodyPr>
            <a:normAutofit/>
          </a:bodyPr>
          <a:lstStyle/>
          <a:p>
            <a:r>
              <a:rPr lang="fr-FR" dirty="0"/>
              <a:t>10- Réseaux de neurones</a:t>
            </a:r>
          </a:p>
        </p:txBody>
      </p:sp>
      <p:sp>
        <p:nvSpPr>
          <p:cNvPr id="5" name="Espace réservé du contenu 7">
            <a:extLst>
              <a:ext uri="{FF2B5EF4-FFF2-40B4-BE49-F238E27FC236}">
                <a16:creationId xmlns:a16="http://schemas.microsoft.com/office/drawing/2014/main" id="{7E67065F-1E25-3A7F-1768-1560F72810F2}"/>
              </a:ext>
            </a:extLst>
          </p:cNvPr>
          <p:cNvSpPr txBox="1">
            <a:spLocks/>
          </p:cNvSpPr>
          <p:nvPr/>
        </p:nvSpPr>
        <p:spPr>
          <a:xfrm flipH="1">
            <a:off x="327379" y="2918730"/>
            <a:ext cx="11864621" cy="3592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2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2DF75AB-7C23-B06D-3935-321B6E46F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238" y="1376712"/>
            <a:ext cx="5147657" cy="348401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FED1F03-FF0F-AC25-E101-3EF6D8632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825" y="4907853"/>
            <a:ext cx="2710916" cy="187830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F9AA52E-1790-EA07-0F9C-FE73BBE09F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505" y="4980723"/>
            <a:ext cx="2605744" cy="1805436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95B471F3-7D63-F80F-7AEE-BFDEBCC3B3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43" y="1376713"/>
            <a:ext cx="5147657" cy="348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37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32C11-6845-2245-6C99-1E22C661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170" y="538897"/>
            <a:ext cx="10097311" cy="672065"/>
          </a:xfrm>
        </p:spPr>
        <p:txBody>
          <a:bodyPr>
            <a:normAutofit/>
          </a:bodyPr>
          <a:lstStyle/>
          <a:p>
            <a:r>
              <a:rPr lang="fr-FR" dirty="0"/>
              <a:t>Conclusions</a:t>
            </a:r>
          </a:p>
        </p:txBody>
      </p:sp>
      <p:sp>
        <p:nvSpPr>
          <p:cNvPr id="5" name="Espace réservé du contenu 7">
            <a:extLst>
              <a:ext uri="{FF2B5EF4-FFF2-40B4-BE49-F238E27FC236}">
                <a16:creationId xmlns:a16="http://schemas.microsoft.com/office/drawing/2014/main" id="{7E67065F-1E25-3A7F-1768-1560F72810F2}"/>
              </a:ext>
            </a:extLst>
          </p:cNvPr>
          <p:cNvSpPr txBox="1">
            <a:spLocks/>
          </p:cNvSpPr>
          <p:nvPr/>
        </p:nvSpPr>
        <p:spPr>
          <a:xfrm flipH="1">
            <a:off x="327379" y="2918730"/>
            <a:ext cx="11864621" cy="3592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200" dirty="0"/>
          </a:p>
        </p:txBody>
      </p:sp>
      <p:sp>
        <p:nvSpPr>
          <p:cNvPr id="13" name="Espace réservé du contenu 5">
            <a:extLst>
              <a:ext uri="{FF2B5EF4-FFF2-40B4-BE49-F238E27FC236}">
                <a16:creationId xmlns:a16="http://schemas.microsoft.com/office/drawing/2014/main" id="{17D39252-CDA3-B764-076E-C3756C040F7F}"/>
              </a:ext>
            </a:extLst>
          </p:cNvPr>
          <p:cNvSpPr txBox="1">
            <a:spLocks/>
          </p:cNvSpPr>
          <p:nvPr/>
        </p:nvSpPr>
        <p:spPr>
          <a:xfrm>
            <a:off x="1592435" y="1274071"/>
            <a:ext cx="2398798" cy="4986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/>
              <a:t>Site Energy Use</a:t>
            </a:r>
          </a:p>
        </p:txBody>
      </p:sp>
      <p:sp>
        <p:nvSpPr>
          <p:cNvPr id="15" name="Espace réservé du contenu 5">
            <a:extLst>
              <a:ext uri="{FF2B5EF4-FFF2-40B4-BE49-F238E27FC236}">
                <a16:creationId xmlns:a16="http://schemas.microsoft.com/office/drawing/2014/main" id="{ED18CF00-D247-C0C7-B49F-CFF90EDCDA67}"/>
              </a:ext>
            </a:extLst>
          </p:cNvPr>
          <p:cNvSpPr txBox="1">
            <a:spLocks/>
          </p:cNvSpPr>
          <p:nvPr/>
        </p:nvSpPr>
        <p:spPr>
          <a:xfrm>
            <a:off x="7521212" y="1123982"/>
            <a:ext cx="2913664" cy="67206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/>
              <a:t>Total GHG Emissions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CF4F1323-BC5A-09A6-91B3-EF1D7D72C53F}"/>
              </a:ext>
            </a:extLst>
          </p:cNvPr>
          <p:cNvCxnSpPr/>
          <p:nvPr/>
        </p:nvCxnSpPr>
        <p:spPr>
          <a:xfrm>
            <a:off x="6338771" y="1210962"/>
            <a:ext cx="0" cy="556216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9F2C322C-B93F-E6B3-089F-6FDDBF519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86" y="2174372"/>
            <a:ext cx="5805706" cy="393927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67D75BF-8442-D799-E468-372AF7A20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253" y="2174372"/>
            <a:ext cx="5499661" cy="372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35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32C11-6845-2245-6C99-1E22C661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170" y="538897"/>
            <a:ext cx="10097311" cy="672065"/>
          </a:xfrm>
        </p:spPr>
        <p:txBody>
          <a:bodyPr>
            <a:normAutofit/>
          </a:bodyPr>
          <a:lstStyle/>
          <a:p>
            <a:r>
              <a:rPr lang="fr-FR" dirty="0"/>
              <a:t>Conclusions – ENERGYSTAR Score</a:t>
            </a:r>
          </a:p>
        </p:txBody>
      </p:sp>
      <p:sp>
        <p:nvSpPr>
          <p:cNvPr id="5" name="Espace réservé du contenu 7">
            <a:extLst>
              <a:ext uri="{FF2B5EF4-FFF2-40B4-BE49-F238E27FC236}">
                <a16:creationId xmlns:a16="http://schemas.microsoft.com/office/drawing/2014/main" id="{7E67065F-1E25-3A7F-1768-1560F72810F2}"/>
              </a:ext>
            </a:extLst>
          </p:cNvPr>
          <p:cNvSpPr txBox="1">
            <a:spLocks/>
          </p:cNvSpPr>
          <p:nvPr/>
        </p:nvSpPr>
        <p:spPr>
          <a:xfrm flipH="1">
            <a:off x="327379" y="2918730"/>
            <a:ext cx="11864621" cy="3592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200" dirty="0"/>
          </a:p>
        </p:txBody>
      </p:sp>
      <p:sp>
        <p:nvSpPr>
          <p:cNvPr id="9" name="Espace réservé du contenu 5">
            <a:extLst>
              <a:ext uri="{FF2B5EF4-FFF2-40B4-BE49-F238E27FC236}">
                <a16:creationId xmlns:a16="http://schemas.microsoft.com/office/drawing/2014/main" id="{E1BD4AC3-2683-05B4-78FD-4EE688CE1A95}"/>
              </a:ext>
            </a:extLst>
          </p:cNvPr>
          <p:cNvSpPr txBox="1">
            <a:spLocks/>
          </p:cNvSpPr>
          <p:nvPr/>
        </p:nvSpPr>
        <p:spPr>
          <a:xfrm>
            <a:off x="1458175" y="1209498"/>
            <a:ext cx="2398798" cy="4986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/>
              <a:t>Site Energy Use</a:t>
            </a:r>
          </a:p>
        </p:txBody>
      </p:sp>
      <p:sp>
        <p:nvSpPr>
          <p:cNvPr id="11" name="Espace réservé du contenu 5">
            <a:extLst>
              <a:ext uri="{FF2B5EF4-FFF2-40B4-BE49-F238E27FC236}">
                <a16:creationId xmlns:a16="http://schemas.microsoft.com/office/drawing/2014/main" id="{224A6A53-3B99-1E74-2D8A-94779C062747}"/>
              </a:ext>
            </a:extLst>
          </p:cNvPr>
          <p:cNvSpPr txBox="1">
            <a:spLocks/>
          </p:cNvSpPr>
          <p:nvPr/>
        </p:nvSpPr>
        <p:spPr>
          <a:xfrm>
            <a:off x="7340166" y="1210962"/>
            <a:ext cx="2913664" cy="67206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/>
              <a:t>Total GHG Emissions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04049954-2A51-00A8-DAD9-880217AD23BC}"/>
              </a:ext>
            </a:extLst>
          </p:cNvPr>
          <p:cNvCxnSpPr/>
          <p:nvPr/>
        </p:nvCxnSpPr>
        <p:spPr>
          <a:xfrm>
            <a:off x="6162707" y="1209498"/>
            <a:ext cx="0" cy="556216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3440FBC3-4D4B-032E-30D5-0882D6C4F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41" y="2032000"/>
            <a:ext cx="5836053" cy="401369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543745F0-8011-41B7-9174-7999F6B5E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327" y="2032000"/>
            <a:ext cx="5836053" cy="401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20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32C11-6845-2245-6C99-1E22C661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170" y="538897"/>
            <a:ext cx="10097311" cy="672065"/>
          </a:xfrm>
        </p:spPr>
        <p:txBody>
          <a:bodyPr>
            <a:normAutofit/>
          </a:bodyPr>
          <a:lstStyle/>
          <a:p>
            <a:r>
              <a:rPr lang="fr-FR" dirty="0"/>
              <a:t>Conclusions – Temps </a:t>
            </a:r>
          </a:p>
        </p:txBody>
      </p:sp>
      <p:sp>
        <p:nvSpPr>
          <p:cNvPr id="5" name="Espace réservé du contenu 7">
            <a:extLst>
              <a:ext uri="{FF2B5EF4-FFF2-40B4-BE49-F238E27FC236}">
                <a16:creationId xmlns:a16="http://schemas.microsoft.com/office/drawing/2014/main" id="{7E67065F-1E25-3A7F-1768-1560F72810F2}"/>
              </a:ext>
            </a:extLst>
          </p:cNvPr>
          <p:cNvSpPr txBox="1">
            <a:spLocks/>
          </p:cNvSpPr>
          <p:nvPr/>
        </p:nvSpPr>
        <p:spPr>
          <a:xfrm flipH="1">
            <a:off x="327379" y="2918730"/>
            <a:ext cx="11864621" cy="3592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2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89F2073-2D9D-701C-CF87-80024437F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79" y="1300479"/>
            <a:ext cx="6129534" cy="489891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F3925E2-CAEC-6149-AEBE-68A8E1DC8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879" y="1300479"/>
            <a:ext cx="5726121" cy="489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70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32C11-6845-2245-6C99-1E22C661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170" y="538897"/>
            <a:ext cx="8911687" cy="1280890"/>
          </a:xfrm>
        </p:spPr>
        <p:txBody>
          <a:bodyPr/>
          <a:lstStyle/>
          <a:p>
            <a:r>
              <a:rPr lang="fr-FR" dirty="0"/>
              <a:t>1- Présentation du jeu de données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65BE2787-FB73-EC63-51B2-C16BC9C33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0" y="1365705"/>
            <a:ext cx="11864622" cy="1200386"/>
          </a:xfrm>
        </p:spPr>
        <p:txBody>
          <a:bodyPr>
            <a:normAutofit/>
          </a:bodyPr>
          <a:lstStyle/>
          <a:p>
            <a:r>
              <a:rPr lang="fr-FR" sz="1400" dirty="0"/>
              <a:t>Forme du jeu de données : 3376 individus – 46 variables</a:t>
            </a:r>
          </a:p>
          <a:p>
            <a:endParaRPr lang="fr-FR" sz="1400" dirty="0"/>
          </a:p>
        </p:txBody>
      </p:sp>
      <p:sp>
        <p:nvSpPr>
          <p:cNvPr id="5" name="Espace réservé du contenu 7">
            <a:extLst>
              <a:ext uri="{FF2B5EF4-FFF2-40B4-BE49-F238E27FC236}">
                <a16:creationId xmlns:a16="http://schemas.microsoft.com/office/drawing/2014/main" id="{7E67065F-1E25-3A7F-1768-1560F72810F2}"/>
              </a:ext>
            </a:extLst>
          </p:cNvPr>
          <p:cNvSpPr txBox="1">
            <a:spLocks/>
          </p:cNvSpPr>
          <p:nvPr/>
        </p:nvSpPr>
        <p:spPr>
          <a:xfrm flipH="1">
            <a:off x="327379" y="2878473"/>
            <a:ext cx="11864621" cy="3592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200" dirty="0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F155D700-CBF3-39FD-E5BE-40A98EEB1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606" y="1179342"/>
            <a:ext cx="5548521" cy="5296697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63BDFFE7-38FC-66FB-C6B2-A954399025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32" y="1819787"/>
            <a:ext cx="6336974" cy="421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41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32C11-6845-2245-6C99-1E22C661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730" y="164573"/>
            <a:ext cx="8911687" cy="1280890"/>
          </a:xfrm>
        </p:spPr>
        <p:txBody>
          <a:bodyPr/>
          <a:lstStyle/>
          <a:p>
            <a:r>
              <a:rPr lang="fr-FR" dirty="0"/>
              <a:t>2- Nettoyage du jeu de données</a:t>
            </a:r>
          </a:p>
        </p:txBody>
      </p:sp>
      <p:sp>
        <p:nvSpPr>
          <p:cNvPr id="5" name="Espace réservé du contenu 7">
            <a:extLst>
              <a:ext uri="{FF2B5EF4-FFF2-40B4-BE49-F238E27FC236}">
                <a16:creationId xmlns:a16="http://schemas.microsoft.com/office/drawing/2014/main" id="{7E67065F-1E25-3A7F-1768-1560F72810F2}"/>
              </a:ext>
            </a:extLst>
          </p:cNvPr>
          <p:cNvSpPr txBox="1">
            <a:spLocks/>
          </p:cNvSpPr>
          <p:nvPr/>
        </p:nvSpPr>
        <p:spPr>
          <a:xfrm flipH="1">
            <a:off x="327379" y="2918730"/>
            <a:ext cx="11864621" cy="3592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200" dirty="0"/>
          </a:p>
        </p:txBody>
      </p:sp>
      <p:pic>
        <p:nvPicPr>
          <p:cNvPr id="16" name="Espace réservé du contenu 15">
            <a:extLst>
              <a:ext uri="{FF2B5EF4-FFF2-40B4-BE49-F238E27FC236}">
                <a16:creationId xmlns:a16="http://schemas.microsoft.com/office/drawing/2014/main" id="{00DBE775-386B-EB5B-4D0D-B1A1A0203C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89" y="852454"/>
            <a:ext cx="5559761" cy="2651913"/>
          </a:xfr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59763DD8-4479-EE2C-1B16-02BCC59DD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72" y="2133344"/>
            <a:ext cx="6062237" cy="443141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5EF09DE6-0D1A-7424-E3D7-AFDF9B8F7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247" y="3429001"/>
            <a:ext cx="5528065" cy="3434202"/>
          </a:xfrm>
          <a:prstGeom prst="rect">
            <a:avLst/>
          </a:prstGeom>
        </p:spPr>
      </p:pic>
      <p:sp>
        <p:nvSpPr>
          <p:cNvPr id="24" name="Espace réservé du contenu 7">
            <a:extLst>
              <a:ext uri="{FF2B5EF4-FFF2-40B4-BE49-F238E27FC236}">
                <a16:creationId xmlns:a16="http://schemas.microsoft.com/office/drawing/2014/main" id="{981B81BC-69B0-CC6C-3336-C884875E4C4F}"/>
              </a:ext>
            </a:extLst>
          </p:cNvPr>
          <p:cNvSpPr txBox="1">
            <a:spLocks/>
          </p:cNvSpPr>
          <p:nvPr/>
        </p:nvSpPr>
        <p:spPr>
          <a:xfrm>
            <a:off x="712597" y="1318395"/>
            <a:ext cx="4778701" cy="452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b="1" u="sng" dirty="0"/>
              <a:t>Data </a:t>
            </a:r>
            <a:r>
              <a:rPr lang="fr-FR" sz="1400" b="1" u="sng" dirty="0" err="1"/>
              <a:t>Leakage</a:t>
            </a:r>
            <a:r>
              <a:rPr lang="fr-FR" sz="1400" b="1" u="sng" dirty="0"/>
              <a:t> </a:t>
            </a:r>
            <a:r>
              <a:rPr lang="fr-FR" sz="1400" dirty="0"/>
              <a:t>: 11 variables concernées</a:t>
            </a:r>
          </a:p>
          <a:p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471275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32C11-6845-2245-6C99-1E22C661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170" y="538897"/>
            <a:ext cx="8911687" cy="1280890"/>
          </a:xfrm>
        </p:spPr>
        <p:txBody>
          <a:bodyPr/>
          <a:lstStyle/>
          <a:p>
            <a:r>
              <a:rPr lang="fr-FR" dirty="0"/>
              <a:t>3- Analyse Univariée</a:t>
            </a:r>
          </a:p>
        </p:txBody>
      </p:sp>
      <p:sp>
        <p:nvSpPr>
          <p:cNvPr id="5" name="Espace réservé du contenu 7">
            <a:extLst>
              <a:ext uri="{FF2B5EF4-FFF2-40B4-BE49-F238E27FC236}">
                <a16:creationId xmlns:a16="http://schemas.microsoft.com/office/drawing/2014/main" id="{7E67065F-1E25-3A7F-1768-1560F72810F2}"/>
              </a:ext>
            </a:extLst>
          </p:cNvPr>
          <p:cNvSpPr txBox="1">
            <a:spLocks/>
          </p:cNvSpPr>
          <p:nvPr/>
        </p:nvSpPr>
        <p:spPr>
          <a:xfrm flipH="1">
            <a:off x="327379" y="2918730"/>
            <a:ext cx="11864621" cy="3592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200" dirty="0"/>
          </a:p>
        </p:txBody>
      </p:sp>
      <p:sp>
        <p:nvSpPr>
          <p:cNvPr id="4" name="Espace réservé du contenu 7">
            <a:extLst>
              <a:ext uri="{FF2B5EF4-FFF2-40B4-BE49-F238E27FC236}">
                <a16:creationId xmlns:a16="http://schemas.microsoft.com/office/drawing/2014/main" id="{B9044404-ED6C-4603-E53F-7DE632752B5F}"/>
              </a:ext>
            </a:extLst>
          </p:cNvPr>
          <p:cNvSpPr txBox="1">
            <a:spLocks/>
          </p:cNvSpPr>
          <p:nvPr/>
        </p:nvSpPr>
        <p:spPr>
          <a:xfrm>
            <a:off x="538875" y="4469290"/>
            <a:ext cx="2860232" cy="2346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u="sng" dirty="0"/>
              <a:t>Variables Qualitatives</a:t>
            </a:r>
            <a:r>
              <a:rPr lang="fr-FR" sz="1400" dirty="0"/>
              <a:t> :</a:t>
            </a:r>
          </a:p>
          <a:p>
            <a:r>
              <a:rPr lang="fr-FR" sz="1400" dirty="0"/>
              <a:t>Mise en évidence de certaines variables avec des valeurs mal représentées </a:t>
            </a:r>
          </a:p>
          <a:p>
            <a:endParaRPr lang="fr-FR" sz="1400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7BA7FD8-0214-B17B-1CDC-9FA47A159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78" y="1542809"/>
            <a:ext cx="7229147" cy="249344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F80360E-7963-E173-E768-30CC958C4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365" y="1216790"/>
            <a:ext cx="4401795" cy="229736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A447966-FC51-36FE-088A-FF90E3277A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740" y="4412169"/>
            <a:ext cx="4401795" cy="2297361"/>
          </a:xfrm>
          <a:prstGeom prst="rect">
            <a:avLst/>
          </a:prstGeom>
        </p:spPr>
      </p:pic>
      <p:sp>
        <p:nvSpPr>
          <p:cNvPr id="7" name="Flèche : bas 6">
            <a:extLst>
              <a:ext uri="{FF2B5EF4-FFF2-40B4-BE49-F238E27FC236}">
                <a16:creationId xmlns:a16="http://schemas.microsoft.com/office/drawing/2014/main" id="{46433269-EE71-B5A4-3BF7-EAFD01827F7A}"/>
              </a:ext>
            </a:extLst>
          </p:cNvPr>
          <p:cNvSpPr/>
          <p:nvPr/>
        </p:nvSpPr>
        <p:spPr>
          <a:xfrm>
            <a:off x="9722734" y="3553428"/>
            <a:ext cx="162046" cy="858741"/>
          </a:xfrm>
          <a:prstGeom prst="downArrow">
            <a:avLst/>
          </a:prstGeom>
          <a:solidFill>
            <a:srgbClr val="0070C0"/>
          </a:solidFill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94067B4-6C26-EA55-80B0-0CB124EB6B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603" y="4412169"/>
            <a:ext cx="3539834" cy="223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41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32C11-6845-2245-6C99-1E22C661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275" y="580236"/>
            <a:ext cx="8911687" cy="1280890"/>
          </a:xfrm>
        </p:spPr>
        <p:txBody>
          <a:bodyPr/>
          <a:lstStyle/>
          <a:p>
            <a:r>
              <a:rPr lang="fr-FR" dirty="0"/>
              <a:t>4- Analyse Bivariée</a:t>
            </a:r>
          </a:p>
        </p:txBody>
      </p:sp>
      <p:sp>
        <p:nvSpPr>
          <p:cNvPr id="5" name="Espace réservé du contenu 7">
            <a:extLst>
              <a:ext uri="{FF2B5EF4-FFF2-40B4-BE49-F238E27FC236}">
                <a16:creationId xmlns:a16="http://schemas.microsoft.com/office/drawing/2014/main" id="{7E67065F-1E25-3A7F-1768-1560F72810F2}"/>
              </a:ext>
            </a:extLst>
          </p:cNvPr>
          <p:cNvSpPr txBox="1">
            <a:spLocks/>
          </p:cNvSpPr>
          <p:nvPr/>
        </p:nvSpPr>
        <p:spPr>
          <a:xfrm flipH="1">
            <a:off x="327379" y="2918730"/>
            <a:ext cx="11864621" cy="3592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2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F7B7251-E6AE-18C3-F58F-DD238B8A1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79" y="1494415"/>
            <a:ext cx="4640780" cy="501685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66D0FB7-0784-D982-2304-0A4B8FD15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159" y="2002993"/>
            <a:ext cx="7117176" cy="355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59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32C11-6845-2245-6C99-1E22C661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170" y="538897"/>
            <a:ext cx="10097311" cy="672065"/>
          </a:xfrm>
        </p:spPr>
        <p:txBody>
          <a:bodyPr>
            <a:normAutofit/>
          </a:bodyPr>
          <a:lstStyle/>
          <a:p>
            <a:r>
              <a:rPr lang="fr-FR" dirty="0"/>
              <a:t>5- </a:t>
            </a:r>
            <a:r>
              <a:rPr lang="fr-FR" dirty="0" err="1"/>
              <a:t>Feature</a:t>
            </a:r>
            <a:r>
              <a:rPr lang="fr-FR" dirty="0"/>
              <a:t> Engineering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65BE2787-FB73-EC63-51B2-C16BC9C33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378" y="1362193"/>
            <a:ext cx="11864622" cy="1200386"/>
          </a:xfrm>
        </p:spPr>
        <p:txBody>
          <a:bodyPr>
            <a:normAutofit/>
          </a:bodyPr>
          <a:lstStyle/>
          <a:p>
            <a:r>
              <a:rPr lang="fr-FR" sz="1400" u="sng" dirty="0" err="1"/>
              <a:t>Targets</a:t>
            </a:r>
            <a:r>
              <a:rPr lang="fr-FR" sz="1400" u="sng" dirty="0"/>
              <a:t> et </a:t>
            </a:r>
            <a:r>
              <a:rPr lang="fr-FR" sz="1400" u="sng" dirty="0" err="1"/>
              <a:t>numerical</a:t>
            </a:r>
            <a:r>
              <a:rPr lang="fr-FR" sz="1400" u="sng" dirty="0"/>
              <a:t> </a:t>
            </a:r>
            <a:r>
              <a:rPr lang="fr-FR" sz="1400" u="sng" dirty="0" err="1"/>
              <a:t>features</a:t>
            </a:r>
            <a:r>
              <a:rPr lang="fr-FR" sz="1400" dirty="0"/>
              <a:t> : </a:t>
            </a:r>
          </a:p>
          <a:p>
            <a:endParaRPr lang="fr-FR" sz="1400" dirty="0"/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E6EDFEA-FD4D-10CC-9018-605C91BB5EE5}"/>
              </a:ext>
            </a:extLst>
          </p:cNvPr>
          <p:cNvCxnSpPr>
            <a:cxnSpLocks/>
            <a:stCxn id="10" idx="2"/>
            <a:endCxn id="18" idx="0"/>
          </p:cNvCxnSpPr>
          <p:nvPr/>
        </p:nvCxnSpPr>
        <p:spPr>
          <a:xfrm flipH="1">
            <a:off x="9344941" y="4051139"/>
            <a:ext cx="1" cy="228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6584B085-9AFA-27C6-7530-406ADBC262F4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5528493" y="2869173"/>
            <a:ext cx="13769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CB579AFB-88BA-662E-F42B-A91DA5ABD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05" y="1687207"/>
            <a:ext cx="4723088" cy="236393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504A1AA-716F-806C-A094-D28967C22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417" y="1687207"/>
            <a:ext cx="4879049" cy="236393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9407277A-C20B-B1E8-E530-E042568863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416" y="4279894"/>
            <a:ext cx="4879049" cy="2439525"/>
          </a:xfrm>
          <a:prstGeom prst="rect">
            <a:avLst/>
          </a:prstGeom>
        </p:spPr>
      </p:pic>
      <p:sp>
        <p:nvSpPr>
          <p:cNvPr id="53" name="Espace réservé du contenu 7">
            <a:extLst>
              <a:ext uri="{FF2B5EF4-FFF2-40B4-BE49-F238E27FC236}">
                <a16:creationId xmlns:a16="http://schemas.microsoft.com/office/drawing/2014/main" id="{2441D691-3329-98FC-D588-A3F5BD7A7A73}"/>
              </a:ext>
            </a:extLst>
          </p:cNvPr>
          <p:cNvSpPr txBox="1">
            <a:spLocks/>
          </p:cNvSpPr>
          <p:nvPr/>
        </p:nvSpPr>
        <p:spPr>
          <a:xfrm>
            <a:off x="805405" y="4518680"/>
            <a:ext cx="5850350" cy="2346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/>
              <a:t>Différentes transformations pour les variables</a:t>
            </a:r>
          </a:p>
          <a:p>
            <a:r>
              <a:rPr lang="fr-FR" sz="1400" dirty="0"/>
              <a:t>Passage au logarithme </a:t>
            </a:r>
          </a:p>
          <a:p>
            <a:r>
              <a:rPr lang="fr-FR" sz="1400" dirty="0"/>
              <a:t>Utilisation du Standard </a:t>
            </a:r>
            <a:r>
              <a:rPr lang="fr-FR" sz="1400" dirty="0" err="1"/>
              <a:t>Scaler</a:t>
            </a:r>
            <a:endParaRPr lang="fr-FR" sz="1400" dirty="0"/>
          </a:p>
          <a:p>
            <a:r>
              <a:rPr lang="fr-FR" sz="1400" dirty="0"/>
              <a:t>Utilisation du </a:t>
            </a:r>
            <a:r>
              <a:rPr lang="fr-FR" sz="1400" dirty="0" err="1"/>
              <a:t>MinMax</a:t>
            </a:r>
            <a:r>
              <a:rPr lang="fr-FR" sz="1400" dirty="0"/>
              <a:t> </a:t>
            </a:r>
            <a:r>
              <a:rPr lang="fr-FR" sz="1400" dirty="0" err="1"/>
              <a:t>Scaler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4205416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32C11-6845-2245-6C99-1E22C661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170" y="538897"/>
            <a:ext cx="10097311" cy="672065"/>
          </a:xfrm>
        </p:spPr>
        <p:txBody>
          <a:bodyPr>
            <a:normAutofit/>
          </a:bodyPr>
          <a:lstStyle/>
          <a:p>
            <a:r>
              <a:rPr lang="fr-FR" dirty="0"/>
              <a:t>5- </a:t>
            </a:r>
            <a:r>
              <a:rPr lang="fr-FR" dirty="0" err="1"/>
              <a:t>Feature</a:t>
            </a:r>
            <a:r>
              <a:rPr lang="fr-FR" dirty="0"/>
              <a:t> Engineering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65BE2787-FB73-EC63-51B2-C16BC9C33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378" y="1362193"/>
            <a:ext cx="11864622" cy="1200386"/>
          </a:xfrm>
        </p:spPr>
        <p:txBody>
          <a:bodyPr>
            <a:normAutofit/>
          </a:bodyPr>
          <a:lstStyle/>
          <a:p>
            <a:r>
              <a:rPr lang="fr-FR" sz="1400" u="sng" dirty="0" err="1"/>
              <a:t>Categorical</a:t>
            </a:r>
            <a:r>
              <a:rPr lang="fr-FR" sz="1400" u="sng" dirty="0"/>
              <a:t> </a:t>
            </a:r>
            <a:r>
              <a:rPr lang="fr-FR" sz="1400" u="sng" dirty="0" err="1"/>
              <a:t>features</a:t>
            </a:r>
            <a:r>
              <a:rPr lang="fr-FR" sz="1400" dirty="0"/>
              <a:t>: </a:t>
            </a:r>
          </a:p>
          <a:p>
            <a:endParaRPr lang="fr-FR" sz="14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8FFE79E-856A-C41F-E9A2-1F8E7164F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93" y="1789131"/>
            <a:ext cx="2756042" cy="303545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52C3E32-5FF5-C824-A109-E324D2D16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280" y="1789132"/>
            <a:ext cx="3017440" cy="303545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0102E49-3EF3-70CF-D4F5-76F92DC7D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8358" y="5251525"/>
            <a:ext cx="7455283" cy="1397072"/>
          </a:xfrm>
          <a:prstGeom prst="rect">
            <a:avLst/>
          </a:prstGeom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BA222D8B-F791-E5C8-B158-6A191CA6CAF7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524535" y="3306859"/>
            <a:ext cx="1062745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163BC564-F551-435D-9547-38212D50AF82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>
            <a:off x="6096000" y="4824587"/>
            <a:ext cx="0" cy="4269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space réservé du contenu 7">
            <a:extLst>
              <a:ext uri="{FF2B5EF4-FFF2-40B4-BE49-F238E27FC236}">
                <a16:creationId xmlns:a16="http://schemas.microsoft.com/office/drawing/2014/main" id="{359078CE-4605-DC85-C1AC-E9B7C96B75D0}"/>
              </a:ext>
            </a:extLst>
          </p:cNvPr>
          <p:cNvSpPr txBox="1">
            <a:spLocks/>
          </p:cNvSpPr>
          <p:nvPr/>
        </p:nvSpPr>
        <p:spPr>
          <a:xfrm>
            <a:off x="8038581" y="1897315"/>
            <a:ext cx="3475270" cy="3592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/>
              <a:t>Regroupement des valeurs des variables </a:t>
            </a:r>
            <a:r>
              <a:rPr lang="fr-FR" sz="1400" dirty="0" err="1"/>
              <a:t>PropertyUseTypes</a:t>
            </a:r>
            <a:r>
              <a:rPr lang="fr-FR" sz="1400" dirty="0"/>
              <a:t> </a:t>
            </a:r>
          </a:p>
          <a:p>
            <a:r>
              <a:rPr lang="fr-FR" sz="1400" dirty="0"/>
              <a:t>Utilisation d’un dictionnaire (association clé-valeurs pour remplacer certaines valeurs </a:t>
            </a:r>
            <a:r>
              <a:rPr lang="fr-FR" sz="1400" dirty="0" err="1"/>
              <a:t>mals</a:t>
            </a:r>
            <a:r>
              <a:rPr lang="fr-FR" sz="1400" dirty="0"/>
              <a:t> représentées.</a:t>
            </a:r>
          </a:p>
          <a:p>
            <a:r>
              <a:rPr lang="fr-FR" sz="1400" dirty="0"/>
              <a:t>Passage au </a:t>
            </a:r>
            <a:r>
              <a:rPr lang="fr-FR" sz="1400" dirty="0" err="1"/>
              <a:t>OneHotEncoer</a:t>
            </a:r>
            <a:endParaRPr lang="fr-FR" sz="1400" dirty="0"/>
          </a:p>
          <a:p>
            <a:r>
              <a:rPr lang="fr-FR" sz="1400" dirty="0"/>
              <a:t>Multiplication par le ratio GFA utilisation divisé par GFA total du bâtiment</a:t>
            </a:r>
          </a:p>
        </p:txBody>
      </p:sp>
    </p:spTree>
    <p:extLst>
      <p:ext uri="{BB962C8B-B14F-4D97-AF65-F5344CB8AC3E}">
        <p14:creationId xmlns:p14="http://schemas.microsoft.com/office/powerpoint/2010/main" val="2608191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32C11-6845-2245-6C99-1E22C661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170" y="538897"/>
            <a:ext cx="10097311" cy="672065"/>
          </a:xfrm>
        </p:spPr>
        <p:txBody>
          <a:bodyPr>
            <a:normAutofit/>
          </a:bodyPr>
          <a:lstStyle/>
          <a:p>
            <a:r>
              <a:rPr lang="fr-FR" dirty="0"/>
              <a:t>7- Jeu de données final</a:t>
            </a:r>
          </a:p>
        </p:txBody>
      </p:sp>
      <p:sp>
        <p:nvSpPr>
          <p:cNvPr id="5" name="Espace réservé du contenu 7">
            <a:extLst>
              <a:ext uri="{FF2B5EF4-FFF2-40B4-BE49-F238E27FC236}">
                <a16:creationId xmlns:a16="http://schemas.microsoft.com/office/drawing/2014/main" id="{7E67065F-1E25-3A7F-1768-1560F72810F2}"/>
              </a:ext>
            </a:extLst>
          </p:cNvPr>
          <p:cNvSpPr txBox="1">
            <a:spLocks/>
          </p:cNvSpPr>
          <p:nvPr/>
        </p:nvSpPr>
        <p:spPr>
          <a:xfrm flipH="1">
            <a:off x="327379" y="2918730"/>
            <a:ext cx="11864621" cy="3592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2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5E05422-945E-5580-F471-5C8406E5A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815" y="1590338"/>
            <a:ext cx="8993748" cy="472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840813"/>
      </p:ext>
    </p:extLst>
  </p:cSld>
  <p:clrMapOvr>
    <a:masterClrMapping/>
  </p:clrMapOvr>
</p:sld>
</file>

<file path=ppt/theme/theme1.xml><?xml version="1.0" encoding="utf-8"?>
<a:theme xmlns:a="http://schemas.openxmlformats.org/drawingml/2006/main" name="Brin">
  <a:themeElements>
    <a:clrScheme name="Brin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Brin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rin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14558</TotalTime>
  <Words>337</Words>
  <Application>Microsoft Office PowerPoint</Application>
  <PresentationFormat>Grand écran</PresentationFormat>
  <Paragraphs>78</Paragraphs>
  <Slides>24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Century Gothic</vt:lpstr>
      <vt:lpstr>Wingdings 3</vt:lpstr>
      <vt:lpstr>Brin</vt:lpstr>
      <vt:lpstr>Anticipez les besoins en consommation de bâtiments</vt:lpstr>
      <vt:lpstr>Sommaire</vt:lpstr>
      <vt:lpstr>1- Présentation du jeu de données</vt:lpstr>
      <vt:lpstr>2- Nettoyage du jeu de données</vt:lpstr>
      <vt:lpstr>3- Analyse Univariée</vt:lpstr>
      <vt:lpstr>4- Analyse Bivariée</vt:lpstr>
      <vt:lpstr>5- Feature Engineering</vt:lpstr>
      <vt:lpstr>5- Feature Engineering</vt:lpstr>
      <vt:lpstr>7- Jeu de données final</vt:lpstr>
      <vt:lpstr>Prédictions :  - Consommation en énergie  - Rejets de gaz à effet de serre</vt:lpstr>
      <vt:lpstr>1- Régression Linéaire non régularisée</vt:lpstr>
      <vt:lpstr>2- Régression Ridge</vt:lpstr>
      <vt:lpstr>3- Régression Lasso</vt:lpstr>
      <vt:lpstr>4- Elastic Net</vt:lpstr>
      <vt:lpstr>5- Kernel Ridge</vt:lpstr>
      <vt:lpstr>6- Support Vector Regressor</vt:lpstr>
      <vt:lpstr>7- Decision Tree Regressor</vt:lpstr>
      <vt:lpstr>8- Random Forest Regressor</vt:lpstr>
      <vt:lpstr>9- XGBoost Tree Regressor</vt:lpstr>
      <vt:lpstr>10- Réseaux de neurones</vt:lpstr>
      <vt:lpstr>10- Réseaux de neurones</vt:lpstr>
      <vt:lpstr>Conclusions</vt:lpstr>
      <vt:lpstr>Conclusions – ENERGYSTAR Score</vt:lpstr>
      <vt:lpstr>Conclusions – Temps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DEFINISSEZ VOTRE STRATEGIE D’APPRENTISSAGE</dc:title>
  <dc:creator>Younes EL RHAZALI</dc:creator>
  <cp:lastModifiedBy>Younes EL RHAZALI</cp:lastModifiedBy>
  <cp:revision>343</cp:revision>
  <dcterms:created xsi:type="dcterms:W3CDTF">2022-06-07T04:18:38Z</dcterms:created>
  <dcterms:modified xsi:type="dcterms:W3CDTF">2022-09-18T00:41:06Z</dcterms:modified>
</cp:coreProperties>
</file>